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5" r:id="rId4"/>
    <p:sldId id="267" r:id="rId5"/>
    <p:sldId id="268" r:id="rId6"/>
    <p:sldId id="257" r:id="rId7"/>
    <p:sldId id="276" r:id="rId8"/>
    <p:sldId id="266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9" r:id="rId17"/>
    <p:sldId id="270" r:id="rId18"/>
    <p:sldId id="274" r:id="rId19"/>
    <p:sldId id="277" r:id="rId20"/>
    <p:sldId id="275" r:id="rId21"/>
    <p:sldId id="271" r:id="rId22"/>
    <p:sldId id="273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FF"/>
    <a:srgbClr val="66FF33"/>
    <a:srgbClr val="DB85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72" autoAdjust="0"/>
  </p:normalViewPr>
  <p:slideViewPr>
    <p:cSldViewPr>
      <p:cViewPr varScale="1">
        <p:scale>
          <a:sx n="96" d="100"/>
          <a:sy n="96" d="100"/>
        </p:scale>
        <p:origin x="-9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42DE7-F842-4B0D-BB62-BD232E931992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C4C3B-1D63-4EC7-A307-341A12D21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1999-8EC9-4758-A799-49E89D82F6E2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D950-E113-4DBB-93C6-DEAE183BB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05E36-6A4C-49F2-988B-3EC86FB07E49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4F3B4-8055-49FE-8107-6BF6D0DDB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F4290-98D9-4552-9B26-2E7770FE0CAE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73D75-2BC2-4DDD-85DE-FD6C4D095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F5104-8E5C-413C-AE2C-78F83EFB0405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AB4E9-E75E-4DF9-96F5-C54849B8F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9A213-C249-4919-9E5E-75094B23001C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379AC-AB36-4CE1-8389-F48F1C13B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BEF9-DF0E-4F26-B29D-CB92361C4774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DF8AD-8F79-4100-B6EF-2437911B6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E587-CA72-4A87-B312-153DEE3B1A50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C5CBD-8489-46B7-A115-CC699869A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EF76-FF1D-4B07-8A86-BDFA7721B824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0E2E7-C77A-4E31-9FB0-15E255C0F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1041-DB77-456B-BB7D-4AA24AD6F596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44BBE-A522-4B05-9A1C-3EFB5884B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432F0-7873-4682-BD57-67E71D30B0BF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9052B-9BF2-4020-B9DF-BD123BD41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BB123C-8338-4215-A900-B04A1DAE2E71}" type="datetimeFigureOut">
              <a:rPr lang="ru-RU"/>
              <a:pPr>
                <a:defRPr/>
              </a:pPr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9665CA-B3D3-4A63-8F6A-047ECF7DA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cuments\&#1084;&#1072;&#1090;&#1077;&#1088;&#1080;&#1072;&#1083;&#1099;%20%20&#1076;&#1083;&#1103;%20&#1096;&#1082;&#1086;&#1083;&#1099;\&#1072;&#1090;&#1090;&#1077;&#1089;&#1090;&#1072;&#1094;&#1080;&#1103;\&#1084;&#1086;&#1080;%20%20&#1087;&#1088;&#1077;&#1079;&#1077;&#1085;&#1090;&#1072;&#1094;&#1080;&#1080;\&#1086;&#1090;&#1082;&#1088;&#1099;&#1090;&#1082;&#1072;%20%20&#1082;%20%209%20%20&#1084;&#1072;&#1103;\&#1046;&#1091;&#1088;&#1072;&#1074;&#1083;&#1080;%20%20&#1084;&#1080;&#1085;&#1091;&#1089;&#1086;&#1074;&#1082;&#1072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node/66031" TargetMode="External"/><Relationship Id="rId2" Type="http://schemas.openxmlformats.org/officeDocument/2006/relationships/hyperlink" Target="http://stranamasterov.ru/user/93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ranamasterov.ru/node/70460" TargetMode="External"/><Relationship Id="rId5" Type="http://schemas.openxmlformats.org/officeDocument/2006/relationships/hyperlink" Target="http://stranamasterov.ru/node/49819" TargetMode="External"/><Relationship Id="rId4" Type="http://schemas.openxmlformats.org/officeDocument/2006/relationships/hyperlink" Target="http://stranamasterov.ru/node/5574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mukhacheva.ucoz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41.radikal.ru/i093/0905/37/1754c0194318.png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ker.com/cliparts/7/e/f/a/12389680861121735307boobaloo_Drawing_a_Circle.svg.hi.png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6072198" cy="1214422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7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 </a:t>
            </a:r>
            <a:r>
              <a:rPr lang="ru-RU" sz="7200" b="1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МАЯ</a:t>
            </a:r>
            <a:endParaRPr lang="ru-RU" sz="7200" b="1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929330"/>
            <a:ext cx="6400800" cy="785794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ПОБЕДЫ!!!</a:t>
            </a:r>
            <a:endParaRPr lang="ru-RU" sz="4000" dirty="0">
              <a:ln w="18415" cmpd="sng">
                <a:solidFill>
                  <a:srgbClr val="FFC000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Журавли  минусо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61375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43438" y="142852"/>
            <a:ext cx="41433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Сложите </a:t>
            </a:r>
          </a:p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круга вместе         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Мастер-класс Аппликация: Объёмная гвоздика.МК Бумага, Бумага гофрированная 23 февраля, День победы. Фото 5"/>
          <p:cNvPicPr/>
          <p:nvPr/>
        </p:nvPicPr>
        <p:blipFill>
          <a:blip r:embed="rId2" cstate="print">
            <a:lum bright="30000" contrast="30000"/>
          </a:blip>
          <a:srcRect/>
          <a:stretch>
            <a:fillRect/>
          </a:stretch>
        </p:blipFill>
        <p:spPr bwMode="auto">
          <a:xfrm rot="5400000">
            <a:off x="785786" y="2857496"/>
            <a:ext cx="2000263" cy="27146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928688" y="785813"/>
            <a:ext cx="2160587" cy="2160587"/>
          </a:xfrm>
          <a:prstGeom prst="ellipse">
            <a:avLst/>
          </a:prstGeom>
          <a:solidFill>
            <a:srgbClr val="FF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857500" y="785813"/>
            <a:ext cx="2160588" cy="2160587"/>
          </a:xfrm>
          <a:prstGeom prst="ellipse">
            <a:avLst/>
          </a:prstGeom>
          <a:solidFill>
            <a:srgbClr val="FF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57500" y="785813"/>
            <a:ext cx="2160588" cy="2160587"/>
          </a:xfrm>
          <a:prstGeom prst="ellipse">
            <a:avLst/>
          </a:prstGeom>
          <a:solidFill>
            <a:srgbClr val="FF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2857488" y="2857496"/>
            <a:ext cx="607223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 сложите эти  круги  пополам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низ стрелка 19"/>
          <p:cNvSpPr/>
          <p:nvPr/>
        </p:nvSpPr>
        <p:spPr>
          <a:xfrm rot="20459416">
            <a:off x="1808163" y="4621213"/>
            <a:ext cx="857250" cy="714375"/>
          </a:xfrm>
          <a:prstGeom prst="curvedUpArrow">
            <a:avLst>
              <a:gd name="adj1" fmla="val 20227"/>
              <a:gd name="adj2" fmla="val 83125"/>
              <a:gd name="adj3" fmla="val 27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69565E-7 L -0.21407 -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69565E-7 L -0.21407 -0.0030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2" name="Рисунок 11" descr="Мастер-класс Аппликация: Объёмная гвоздика.МК Бумага, Бумага гофрированная 23 февраля, День победы. Фото 6"/>
          <p:cNvPicPr/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 rot="10800000">
            <a:off x="428596" y="785794"/>
            <a:ext cx="2928957" cy="250032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1"/>
          <p:cNvSpPr>
            <a:spLocks noChangeArrowheads="1"/>
          </p:cNvSpPr>
          <p:nvPr/>
        </p:nvSpPr>
        <p:spPr bwMode="auto">
          <a:xfrm>
            <a:off x="3357563" y="357188"/>
            <a:ext cx="5429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6600" b="1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Сложите ещё раз пополам</a:t>
            </a:r>
            <a:r>
              <a:rPr lang="ru-RU" sz="66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Хорда 17"/>
          <p:cNvSpPr/>
          <p:nvPr/>
        </p:nvSpPr>
        <p:spPr>
          <a:xfrm rot="5400000">
            <a:off x="4893469" y="3178969"/>
            <a:ext cx="3643313" cy="4143375"/>
          </a:xfrm>
          <a:prstGeom prst="chord">
            <a:avLst>
              <a:gd name="adj1" fmla="val 5334687"/>
              <a:gd name="adj2" fmla="val 16220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214813" y="3214688"/>
            <a:ext cx="2633662" cy="21336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Выгнутая вправо стрелка 16"/>
          <p:cNvSpPr/>
          <p:nvPr/>
        </p:nvSpPr>
        <p:spPr>
          <a:xfrm>
            <a:off x="4572000" y="4357688"/>
            <a:ext cx="731838" cy="1216025"/>
          </a:xfrm>
          <a:prstGeom prst="curvedLeftArrow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Хорда 13"/>
          <p:cNvSpPr/>
          <p:nvPr/>
        </p:nvSpPr>
        <p:spPr>
          <a:xfrm rot="5400000">
            <a:off x="964407" y="3036094"/>
            <a:ext cx="3500437" cy="4143375"/>
          </a:xfrm>
          <a:prstGeom prst="chord">
            <a:avLst>
              <a:gd name="adj1" fmla="val 5334687"/>
              <a:gd name="adj2" fmla="val 16220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Хорда 10"/>
          <p:cNvSpPr/>
          <p:nvPr/>
        </p:nvSpPr>
        <p:spPr>
          <a:xfrm rot="2952043">
            <a:off x="2063750" y="603250"/>
            <a:ext cx="4724400" cy="4781550"/>
          </a:xfrm>
          <a:prstGeom prst="chord">
            <a:avLst>
              <a:gd name="adj1" fmla="val 5334687"/>
              <a:gd name="adj2" fmla="val 162206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73612">
            <a:off x="1212850" y="1406525"/>
            <a:ext cx="2633663" cy="311785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3643314"/>
            <a:ext cx="9001156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8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надрезы от  </a:t>
            </a:r>
          </a:p>
          <a:p>
            <a:pPr>
              <a:defRPr/>
            </a:pPr>
            <a:r>
              <a:rPr lang="ru-RU" sz="68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края в сторону центра</a:t>
            </a:r>
            <a:r>
              <a:rPr lang="ru-RU" sz="68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H="1">
            <a:off x="2928938" y="1143000"/>
            <a:ext cx="642938" cy="642937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3214688" y="1071563"/>
            <a:ext cx="785812" cy="500062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571875" y="1000125"/>
            <a:ext cx="857250" cy="285750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929063" y="1000125"/>
            <a:ext cx="857250" cy="142875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4321969" y="1035844"/>
            <a:ext cx="857250" cy="71438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4679157" y="1035843"/>
            <a:ext cx="857250" cy="214313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5072063" y="1071563"/>
            <a:ext cx="714375" cy="428625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5322094" y="1178719"/>
            <a:ext cx="642938" cy="571500"/>
          </a:xfrm>
          <a:prstGeom prst="straightConnector1">
            <a:avLst/>
          </a:prstGeom>
          <a:ln w="76200">
            <a:solidFill>
              <a:schemeClr val="bg1">
                <a:lumMod val="9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Мастер-класс, Открытка Аппликация: Открытки для ветеранов Бумага, Бумага гофрированная 23 февраля, День победы. Фото 4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 rot="21208251">
            <a:off x="2703691" y="200151"/>
            <a:ext cx="3736620" cy="37905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Мастер-класс Аппликация: Объёмная гвоздика.МК Бумага, Бумага гофрированная 23 февраля, День победы. Фото 7"/>
          <p:cNvPicPr/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 rot="11472305">
            <a:off x="2549155" y="122088"/>
            <a:ext cx="3837336" cy="382029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10" descr="Мастер-класс Аппликация: Объёмная гвоздика.МК Бумага, Бумага гофрированная 23 февраля, День победы. Фото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786050" y="357166"/>
            <a:ext cx="3571900" cy="264320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643182"/>
            <a:ext cx="857256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Разверните. </a:t>
            </a:r>
          </a:p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Склейте все кружки между собой в центре</a:t>
            </a: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3" name="Рисунок 12" descr="Мастер-класс, Открытка Аппликация: Открытки для ветеранов Бумага, Бумага гофрированная 23 февраля, День победы. Фото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572560" cy="542928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" name="Содержимое 13" descr="DSCN0178.JPG"/>
          <p:cNvPicPr>
            <a:picLocks noChangeAspect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>
            <a:off x="285720" y="285728"/>
            <a:ext cx="8532000" cy="597370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DSCN0180.JPG"/>
          <p:cNvPicPr>
            <a:picLocks noChangeAspect="1"/>
          </p:cNvPicPr>
          <p:nvPr/>
        </p:nvPicPr>
        <p:blipFill>
          <a:blip r:embed="rId5" cstate="screen">
            <a:lum bright="-10000"/>
          </a:blip>
          <a:srcRect/>
          <a:stretch>
            <a:fillRect/>
          </a:stretch>
        </p:blipFill>
        <p:spPr>
          <a:xfrm>
            <a:off x="285720" y="285728"/>
            <a:ext cx="8532000" cy="5929354"/>
          </a:xfrm>
          <a:prstGeom prst="round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Сложите пополам</a:t>
            </a:r>
          </a:p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Капните каплю клея на неразрезанную часть цветка  и  приклейте  цветок  к  открытке</a:t>
            </a: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Мастер-класс, Открытка Аппликация: Открытки для ветеранов Бумага, Бумага гофрированная 23 февраля, День победы. Фото 7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14282" y="214290"/>
            <a:ext cx="8643998" cy="5857916"/>
          </a:xfrm>
          <a:prstGeom prst="roundRect">
            <a:avLst>
              <a:gd name="adj" fmla="val 19353"/>
            </a:avLst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/>
          <p:nvPr/>
        </p:nvCxnSpPr>
        <p:spPr>
          <a:xfrm flipV="1">
            <a:off x="2071688" y="4429125"/>
            <a:ext cx="2214562" cy="1428750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4071938" y="3929063"/>
            <a:ext cx="500062" cy="50006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8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" name="Содержимое 14" descr="DSCN0181.JPG"/>
          <p:cNvPicPr>
            <a:picLocks noChangeAspect="1"/>
          </p:cNvPicPr>
          <p:nvPr/>
        </p:nvPicPr>
        <p:blipFill>
          <a:blip r:embed="rId3" cstate="screen">
            <a:lum contrast="20000"/>
          </a:blip>
          <a:srcRect l="-395" b="-390"/>
          <a:stretch>
            <a:fillRect/>
          </a:stretch>
        </p:blipFill>
        <p:spPr bwMode="auto">
          <a:xfrm>
            <a:off x="642910" y="214290"/>
            <a:ext cx="7786742" cy="58367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Вырезаем  стебелек   </a:t>
            </a:r>
          </a:p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 чашечкой  и  листочками</a:t>
            </a:r>
          </a:p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Чашечку </a:t>
            </a:r>
            <a:r>
              <a:rPr lang="ru-RU" sz="6600" b="1" dirty="0" err="1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накладыва-ем</a:t>
            </a: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на гвоздику и наклеиваем </a:t>
            </a: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DSCN018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285727"/>
            <a:ext cx="8143932" cy="5643603"/>
          </a:xfrm>
          <a:prstGeom prst="roundRect">
            <a:avLst/>
          </a:prstGeom>
        </p:spPr>
      </p:pic>
      <p:pic>
        <p:nvPicPr>
          <p:cNvPr id="19" name="Рисунок 18" descr="DSCN018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034" y="285727"/>
            <a:ext cx="8001056" cy="6020597"/>
          </a:xfrm>
          <a:prstGeom prst="roundRect">
            <a:avLst/>
          </a:prstGeom>
        </p:spPr>
      </p:pic>
      <p:pic>
        <p:nvPicPr>
          <p:cNvPr id="20" name="Рисунок 19" descr="DSCN0187.JPG"/>
          <p:cNvPicPr>
            <a:picLocks noChangeAspect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>
          <a:xfrm>
            <a:off x="500034" y="285728"/>
            <a:ext cx="8143932" cy="5628402"/>
          </a:xfrm>
          <a:prstGeom prst="roundRect">
            <a:avLst/>
          </a:prstGeom>
        </p:spPr>
      </p:pic>
      <p:pic>
        <p:nvPicPr>
          <p:cNvPr id="21" name="Рисунок 20" descr="DSCN0190.JPG"/>
          <p:cNvPicPr>
            <a:picLocks noChangeAspect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>
          <a:xfrm>
            <a:off x="571472" y="357166"/>
            <a:ext cx="8050325" cy="5429289"/>
          </a:xfrm>
          <a:prstGeom prst="roundRect">
            <a:avLst/>
          </a:prstGeom>
        </p:spPr>
      </p:pic>
      <p:pic>
        <p:nvPicPr>
          <p:cNvPr id="22" name="Рисунок 21" descr="DSCN0192.JPG"/>
          <p:cNvPicPr>
            <a:picLocks noChangeAspect="1"/>
          </p:cNvPicPr>
          <p:nvPr/>
        </p:nvPicPr>
        <p:blipFill>
          <a:blip r:embed="rId6" cstate="screen">
            <a:lum contrast="20000"/>
          </a:blip>
          <a:srcRect/>
          <a:stretch>
            <a:fillRect/>
          </a:stretch>
        </p:blipFill>
        <p:spPr>
          <a:xfrm>
            <a:off x="500034" y="357166"/>
            <a:ext cx="8213066" cy="5572164"/>
          </a:xfrm>
          <a:prstGeom prst="round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428604"/>
            <a:ext cx="835126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Распушите гвоздику 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Мастер-класс Аппликация: Объёмная гвоздика.МК Бумага, Бумага гофрированная 23 февраля, День победы. Фото 10"/>
          <p:cNvPicPr/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14282" y="1857364"/>
            <a:ext cx="3786214" cy="38576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Мастер-класс, Открытка Аппликация: Открытки для ветеранов Бумага, Бумага гофрированная 23 февраля, День победы. Фото 8"/>
          <p:cNvPicPr/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 flipH="1">
            <a:off x="4071934" y="1357298"/>
            <a:ext cx="4786345" cy="435771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7" name="WordArt 1" descr="Светлый горизонтальный"/>
          <p:cNvSpPr>
            <a:spLocks noChangeArrowheads="1" noChangeShapeType="1" noTextEdit="1"/>
          </p:cNvSpPr>
          <p:nvPr/>
        </p:nvSpPr>
        <p:spPr bwMode="auto">
          <a:xfrm>
            <a:off x="1071563" y="428625"/>
            <a:ext cx="7215187" cy="930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pattFill prst="ltHorz">
                  <a:fgClr>
                    <a:srgbClr val="333300"/>
                  </a:fgClr>
                  <a:bgClr>
                    <a:srgbClr val="FF9933"/>
                  </a:bgClr>
                </a:patt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Георгиевская  лента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14282" y="1714488"/>
            <a:ext cx="87154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Отрежьте  полоску  бумаги  желтого  цвета  шириной 25мм  и  длиной 18-20см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85720" y="1785926"/>
            <a:ext cx="87154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Отрежьте  3  полоски  бумаги  черного  цвета  шириной 5мм  и  длиной 18-20см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214282" y="1785926"/>
            <a:ext cx="87154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>
                  <a:solidFill>
                    <a:srgbClr val="FFFF00"/>
                  </a:solidFill>
                </a:ln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Приклейте  черные  полоски  на  желтую  </a:t>
            </a:r>
            <a:endParaRPr lang="ru-RU" sz="6600" b="1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1500" y="1500188"/>
            <a:ext cx="8072438" cy="31432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" name="Picture 9" descr="http://www.relight.ru/private/relight/shop_load/452/140060-00_.jpg"/>
          <p:cNvPicPr>
            <a:picLocks noChangeAspect="1" noChangeArrowheads="1"/>
          </p:cNvPicPr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>
            <a:off x="714375" y="-785813"/>
            <a:ext cx="12144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Овал 26"/>
          <p:cNvSpPr/>
          <p:nvPr/>
        </p:nvSpPr>
        <p:spPr>
          <a:xfrm>
            <a:off x="500063" y="2928938"/>
            <a:ext cx="252412" cy="2524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85786" y="2643182"/>
            <a:ext cx="75693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0</a:t>
            </a:r>
          </a:p>
        </p:txBody>
      </p:sp>
      <p:sp>
        <p:nvSpPr>
          <p:cNvPr id="29" name="Овал 28"/>
          <p:cNvSpPr/>
          <p:nvPr/>
        </p:nvSpPr>
        <p:spPr>
          <a:xfrm>
            <a:off x="500063" y="1500188"/>
            <a:ext cx="252412" cy="2524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714480" y="928670"/>
            <a:ext cx="293862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25мм</a:t>
            </a:r>
          </a:p>
        </p:txBody>
      </p:sp>
      <p:pic>
        <p:nvPicPr>
          <p:cNvPr id="32" name="Picture 9" descr="http://www.relight.ru/private/relight/shop_load/452/140060-00_.jpg"/>
          <p:cNvPicPr>
            <a:picLocks noChangeAspect="1" noChangeArrowheads="1"/>
          </p:cNvPicPr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>
            <a:off x="7072313" y="1285875"/>
            <a:ext cx="121443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Овал 32"/>
          <p:cNvSpPr/>
          <p:nvPr/>
        </p:nvSpPr>
        <p:spPr>
          <a:xfrm>
            <a:off x="8429625" y="1428750"/>
            <a:ext cx="252413" cy="2524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143900" y="214290"/>
            <a:ext cx="75693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0</a:t>
            </a:r>
          </a:p>
        </p:txBody>
      </p:sp>
      <p:sp>
        <p:nvSpPr>
          <p:cNvPr id="35" name="Овал 34"/>
          <p:cNvSpPr/>
          <p:nvPr/>
        </p:nvSpPr>
        <p:spPr>
          <a:xfrm>
            <a:off x="8429625" y="2928938"/>
            <a:ext cx="252413" cy="2524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15008" y="2357430"/>
            <a:ext cx="293862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25мм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71500" y="3000375"/>
            <a:ext cx="8072438" cy="71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8" name="Picture 5" descr="http://s40.radikal.ru/i090/1008/d1/9c882238ad25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183445" flipH="1">
            <a:off x="7022307" y="2170906"/>
            <a:ext cx="12144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Скругленный прямоугольник 70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857250" y="3286125"/>
            <a:ext cx="7715250" cy="12144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857250" y="1928813"/>
            <a:ext cx="7715250" cy="2143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857250" y="1357313"/>
            <a:ext cx="7715250" cy="2143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857250" y="857250"/>
            <a:ext cx="7715250" cy="2143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3" name="Равнобедренный треугольник 82"/>
          <p:cNvSpPr/>
          <p:nvPr/>
        </p:nvSpPr>
        <p:spPr>
          <a:xfrm flipH="1">
            <a:off x="857250" y="3286125"/>
            <a:ext cx="785813" cy="1357313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Равнобедренный треугольник 83"/>
          <p:cNvSpPr/>
          <p:nvPr/>
        </p:nvSpPr>
        <p:spPr>
          <a:xfrm>
            <a:off x="7786688" y="3286125"/>
            <a:ext cx="785812" cy="1285875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500"/>
                            </p:stCondLst>
                            <p:childTnLst>
                              <p:par>
                                <p:cTn id="1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500"/>
                            </p:stCondLst>
                            <p:childTnLst>
                              <p:par>
                                <p:cTn id="1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00"/>
                            </p:stCondLst>
                            <p:childTnLst>
                              <p:par>
                                <p:cTn id="14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1434 L 0.00018 0.34737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500"/>
                            </p:stCondLst>
                            <p:childTnLst>
                              <p:par>
                                <p:cTn id="14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2405 L 0.00018 0.35708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00"/>
                            </p:stCondLst>
                            <p:childTnLst>
                              <p:par>
                                <p:cTn id="14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2359 L 0.00018 0.35661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  <p:bldP spid="27" grpId="0" animBg="1"/>
      <p:bldP spid="29" grpId="0" animBg="1"/>
      <p:bldP spid="29" grpId="1" animBg="1"/>
      <p:bldP spid="33" grpId="0" animBg="1"/>
      <p:bldP spid="33" grpId="1" animBg="1"/>
      <p:bldP spid="35" grpId="0" animBg="1"/>
      <p:bldP spid="37" grpId="0" animBg="1"/>
      <p:bldP spid="71" grpId="0" animBg="1"/>
      <p:bldP spid="72" grpId="0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83" grpId="0" animBg="1"/>
      <p:bldP spid="8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" name="Рисунок 10" descr="DSCN019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21540000">
            <a:off x="621560" y="210747"/>
            <a:ext cx="7831281" cy="5808178"/>
          </a:xfrm>
          <a:prstGeom prst="roundRect">
            <a:avLst/>
          </a:prstGeom>
        </p:spPr>
      </p:pic>
      <p:pic>
        <p:nvPicPr>
          <p:cNvPr id="12" name="Содержимое 11" descr="DSCN019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428859" y="142852"/>
            <a:ext cx="4532741" cy="5786478"/>
          </a:xfrm>
          <a:prstGeom prst="roundRect">
            <a:avLst/>
          </a:prstGeom>
        </p:spPr>
      </p:pic>
      <p:pic>
        <p:nvPicPr>
          <p:cNvPr id="13" name="Рисунок 12" descr="DSCN0197.JPG"/>
          <p:cNvPicPr>
            <a:picLocks noChangeAspect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>
          <a:xfrm>
            <a:off x="1785918" y="142852"/>
            <a:ext cx="5280178" cy="5715016"/>
          </a:xfrm>
          <a:prstGeom prst="round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071688" y="214313"/>
            <a:ext cx="4572000" cy="564356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6215063" y="3500438"/>
            <a:ext cx="142875" cy="785812"/>
          </a:xfrm>
          <a:prstGeom prst="triangle">
            <a:avLst>
              <a:gd name="adj" fmla="val 10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Равнобедренный треугольник 76"/>
          <p:cNvSpPr/>
          <p:nvPr/>
        </p:nvSpPr>
        <p:spPr>
          <a:xfrm rot="-3720000" flipH="1">
            <a:off x="5015707" y="4004469"/>
            <a:ext cx="404812" cy="1016000"/>
          </a:xfrm>
          <a:prstGeom prst="triangle">
            <a:avLst>
              <a:gd name="adj" fmla="val 10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7" name="Содержимое 36" descr="сканирование00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857375" y="214313"/>
            <a:ext cx="4857750" cy="5786437"/>
          </a:xfrm>
        </p:spPr>
      </p:pic>
      <p:sp>
        <p:nvSpPr>
          <p:cNvPr id="87" name="Скругленный прямоугольник 86"/>
          <p:cNvSpPr/>
          <p:nvPr/>
        </p:nvSpPr>
        <p:spPr>
          <a:xfrm>
            <a:off x="2000250" y="3857625"/>
            <a:ext cx="1857375" cy="428625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Скругленный прямоугольник 87"/>
          <p:cNvSpPr/>
          <p:nvPr/>
        </p:nvSpPr>
        <p:spPr>
          <a:xfrm>
            <a:off x="3500438" y="3857625"/>
            <a:ext cx="1128712" cy="785813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Месяц 88"/>
          <p:cNvSpPr/>
          <p:nvPr/>
        </p:nvSpPr>
        <p:spPr>
          <a:xfrm rot="18921842">
            <a:off x="1911350" y="3338513"/>
            <a:ext cx="457200" cy="747712"/>
          </a:xfrm>
          <a:prstGeom prst="moon">
            <a:avLst>
              <a:gd name="adj" fmla="val 7709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0" name="Рисунок 89" descr="Мастер-класс Аппликация: Объёмная гвоздика.МК Бумага, Бумага гофрированная 23 февраля, День победы. Фото 1"/>
          <p:cNvPicPr/>
          <p:nvPr/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 bwMode="auto">
          <a:xfrm rot="2479186">
            <a:off x="2998138" y="2059244"/>
            <a:ext cx="1090387" cy="12699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Рисунок 90" descr="Мастер-класс Аппликация: Объёмная гвоздика.МК Бумага, Бумага гофрированная 23 февраля, День победы. Фото 1"/>
          <p:cNvPicPr/>
          <p:nvPr/>
        </p:nvPicPr>
        <p:blipFill>
          <a:blip r:embed="rId4" cstate="print">
            <a:lum bright="20000" contrast="30000"/>
          </a:blip>
          <a:srcRect/>
          <a:stretch>
            <a:fillRect/>
          </a:stretch>
        </p:blipFill>
        <p:spPr bwMode="auto">
          <a:xfrm rot="4209626">
            <a:off x="3406241" y="815623"/>
            <a:ext cx="1110566" cy="149103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Рисунок 91" descr="Мастер-класс Аппликация: Объёмная гвоздика.МК Бумага, Бумага гофрированная 23 февраля, День победы. Фото 1"/>
          <p:cNvPicPr/>
          <p:nvPr/>
        </p:nvPicPr>
        <p:blipFill>
          <a:blip r:embed="rId5" cstate="print">
            <a:lum bright="20000" contrast="30000"/>
          </a:blip>
          <a:srcRect/>
          <a:stretch>
            <a:fillRect/>
          </a:stretch>
        </p:blipFill>
        <p:spPr bwMode="auto">
          <a:xfrm rot="5783054">
            <a:off x="4746182" y="887438"/>
            <a:ext cx="1151836" cy="138068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00"/>
          <p:cNvGrpSpPr/>
          <p:nvPr/>
        </p:nvGrpSpPr>
        <p:grpSpPr>
          <a:xfrm rot="20426575">
            <a:off x="5025381" y="3907715"/>
            <a:ext cx="1214446" cy="357190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02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3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4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5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6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cxnSp>
        <p:nvCxnSpPr>
          <p:cNvPr id="93" name="Прямая соединительная линия 92"/>
          <p:cNvCxnSpPr/>
          <p:nvPr/>
        </p:nvCxnSpPr>
        <p:spPr>
          <a:xfrm>
            <a:off x="4000500" y="2928938"/>
            <a:ext cx="2428875" cy="1928812"/>
          </a:xfrm>
          <a:prstGeom prst="line">
            <a:avLst/>
          </a:prstGeom>
          <a:ln w="857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16200000" flipH="1">
            <a:off x="3714750" y="2571750"/>
            <a:ext cx="3071813" cy="1928813"/>
          </a:xfrm>
          <a:prstGeom prst="line">
            <a:avLst/>
          </a:prstGeom>
          <a:ln w="857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16200000" flipH="1">
            <a:off x="4107657" y="3464718"/>
            <a:ext cx="3143250" cy="500063"/>
          </a:xfrm>
          <a:prstGeom prst="line">
            <a:avLst/>
          </a:prstGeom>
          <a:ln w="857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106"/>
          <p:cNvGrpSpPr/>
          <p:nvPr/>
        </p:nvGrpSpPr>
        <p:grpSpPr>
          <a:xfrm rot="7736938">
            <a:off x="5014810" y="4208793"/>
            <a:ext cx="1441074" cy="357190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08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9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0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1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" name="Группа 112"/>
          <p:cNvGrpSpPr/>
          <p:nvPr/>
        </p:nvGrpSpPr>
        <p:grpSpPr>
          <a:xfrm rot="404250">
            <a:off x="5088500" y="4147466"/>
            <a:ext cx="1308498" cy="357190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14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5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6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7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8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25" name="Дуга 124"/>
          <p:cNvSpPr/>
          <p:nvPr/>
        </p:nvSpPr>
        <p:spPr>
          <a:xfrm rot="14439075">
            <a:off x="5665788" y="3022600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Дуга 125"/>
          <p:cNvSpPr/>
          <p:nvPr/>
        </p:nvSpPr>
        <p:spPr>
          <a:xfrm rot="14439075">
            <a:off x="4665663" y="2093913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Дуга 126"/>
          <p:cNvSpPr/>
          <p:nvPr/>
        </p:nvSpPr>
        <p:spPr>
          <a:xfrm rot="5111090" flipH="1">
            <a:off x="4679950" y="2608263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Дуга 127"/>
          <p:cNvSpPr/>
          <p:nvPr/>
        </p:nvSpPr>
        <p:spPr>
          <a:xfrm rot="4743809" flipH="1">
            <a:off x="4006850" y="2720975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Дуга 128"/>
          <p:cNvSpPr/>
          <p:nvPr/>
        </p:nvSpPr>
        <p:spPr>
          <a:xfrm rot="3396023" flipH="1">
            <a:off x="3962400" y="3390900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Дуга 129"/>
          <p:cNvSpPr/>
          <p:nvPr/>
        </p:nvSpPr>
        <p:spPr>
          <a:xfrm rot="14439075">
            <a:off x="4951413" y="3094038"/>
            <a:ext cx="914400" cy="914400"/>
          </a:xfrm>
          <a:prstGeom prst="arc">
            <a:avLst>
              <a:gd name="adj1" fmla="val 16200000"/>
              <a:gd name="adj2" fmla="val 4129516"/>
            </a:avLst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>
            <a:off x="2214546" y="4929198"/>
            <a:ext cx="3500462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ПОБЕДЫ!</a:t>
            </a:r>
          </a:p>
        </p:txBody>
      </p:sp>
      <p:sp>
        <p:nvSpPr>
          <p:cNvPr id="132" name="Прямоугольник 131"/>
          <p:cNvSpPr/>
          <p:nvPr/>
        </p:nvSpPr>
        <p:spPr>
          <a:xfrm>
            <a:off x="2500298" y="0"/>
            <a:ext cx="378621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  ДНЁМ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1" name="Группа 4"/>
          <p:cNvGrpSpPr/>
          <p:nvPr/>
        </p:nvGrpSpPr>
        <p:grpSpPr>
          <a:xfrm>
            <a:off x="214282" y="5857892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214290"/>
            <a:ext cx="900115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тогда нас не было на свете,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гремел </a:t>
            </a:r>
          </a:p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салют из края </a:t>
            </a:r>
          </a:p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край.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Солдаты, </a:t>
            </a:r>
          </a:p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подарили </a:t>
            </a:r>
          </a:p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 планете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Май, </a:t>
            </a:r>
          </a:p>
          <a:p>
            <a:pPr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победный Май!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25125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642918"/>
            <a:ext cx="8715436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Из  трех  гвоздик  соберите  букет,  украсьте  его  ленточкой,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Оформите  открытку</a:t>
            </a:r>
          </a:p>
        </p:txBody>
      </p:sp>
      <p:pic>
        <p:nvPicPr>
          <p:cNvPr id="12" name="Рисунок 11" descr="Мастер-класс, Открытка Аппликация, Торцевание: Открытка к 9 мая МК Салфетки День победы. Фото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071966" cy="550072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stranamasterov.ru/files/imagecache/orig_with_logo/i1002/Izobrazhenie_8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85728"/>
            <a:ext cx="4714908" cy="55721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5"/>
          <p:cNvGrpSpPr/>
          <p:nvPr/>
        </p:nvGrpSpPr>
        <p:grpSpPr>
          <a:xfrm>
            <a:off x="4429124" y="5572140"/>
            <a:ext cx="4071966" cy="357190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7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3" name="Группа 27"/>
          <p:cNvGrpSpPr/>
          <p:nvPr/>
        </p:nvGrpSpPr>
        <p:grpSpPr>
          <a:xfrm>
            <a:off x="214282" y="5500702"/>
            <a:ext cx="4071966" cy="357190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9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3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8" name="Рисунок 27" descr="Мастер-класс Квиллинг: Готовимся к  Дню Победы Бумага День победы. Фото 6"/>
          <p:cNvPicPr/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4286248" y="285728"/>
            <a:ext cx="4643470" cy="56436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Мастер-класс Квиллинг: Готовимся к  Дню Победы Бумага День победы. Фото 1"/>
          <p:cNvPicPr/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214282" y="285728"/>
            <a:ext cx="4071966" cy="55721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858250" cy="5857875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>             </a:t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>                  Источники:</a:t>
            </a:r>
            <a:r>
              <a:rPr lang="en-US" sz="4000" smtClean="0">
                <a:solidFill>
                  <a:srgbClr val="800080"/>
                </a:solidFill>
                <a:latin typeface="Comic Sans MS" pitchFamily="66" charset="0"/>
              </a:rPr>
              <a:t>  </a:t>
            </a:r>
            <a:r>
              <a:rPr lang="en-US" sz="28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en-US" sz="28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en-US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en-US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en-US" sz="1800" u="sng" smtClean="0">
                <a:hlinkClick r:id="rId2" tooltip="http://stranamasterov.ru/user/9321"/>
              </a:rPr>
              <a:t>http://stranamasterov.ru/user/9321</a:t>
            </a:r>
            <a:r>
              <a:rPr lang="en-US" sz="1800" u="sng" smtClean="0"/>
              <a:t/>
            </a:r>
            <a:br>
              <a:rPr lang="en-US" sz="1800" u="sng" smtClean="0"/>
            </a:br>
            <a:r>
              <a:rPr lang="en-US" sz="1800" u="sng" smtClean="0">
                <a:hlinkClick r:id="rId3" tooltip="http://stranamasterov.ru/node/66031"/>
              </a:rPr>
              <a:t>http://stranamasterov.ru/node/66031</a:t>
            </a:r>
            <a:r>
              <a:rPr lang="ru-RU" sz="1800" u="sng" smtClean="0"/>
              <a:t/>
            </a:r>
            <a:br>
              <a:rPr lang="ru-RU" sz="1800" u="sng" smtClean="0"/>
            </a:br>
            <a:r>
              <a:rPr lang="en-US" sz="1800" u="sng" smtClean="0">
                <a:hlinkClick r:id="rId3"/>
              </a:rPr>
              <a:t>http://stranamasterov.ru/node/66031</a:t>
            </a:r>
            <a:r>
              <a:rPr lang="ru-RU" sz="1800" u="sng" smtClean="0"/>
              <a:t/>
            </a:r>
            <a:br>
              <a:rPr lang="ru-RU" sz="1800" u="sng" smtClean="0"/>
            </a:br>
            <a:r>
              <a:rPr lang="en-US" sz="1800" u="sng" smtClean="0">
                <a:hlinkClick r:id="rId4"/>
              </a:rPr>
              <a:t>http://stranamasterov.ru/node/55744</a:t>
            </a:r>
            <a:r>
              <a:rPr lang="ru-RU" sz="1800" u="sng" smtClean="0"/>
              <a:t/>
            </a:r>
            <a:br>
              <a:rPr lang="ru-RU" sz="1800" u="sng" smtClean="0"/>
            </a:br>
            <a:r>
              <a:rPr lang="en-US" sz="1800" u="sng" smtClean="0">
                <a:hlinkClick r:id="rId5"/>
              </a:rPr>
              <a:t>http://stranamasterov.ru/node/49819</a:t>
            </a:r>
            <a:r>
              <a:rPr lang="ru-RU" sz="1800" u="sng" smtClean="0"/>
              <a:t/>
            </a:r>
            <a:br>
              <a:rPr lang="ru-RU" sz="1800" u="sng" smtClean="0"/>
            </a:br>
            <a:r>
              <a:rPr lang="en-US" sz="1800" u="sng" smtClean="0">
                <a:hlinkClick r:id="rId6"/>
              </a:rPr>
              <a:t>http://stranamasterov.ru/node/70460</a:t>
            </a:r>
            <a:r>
              <a:rPr lang="en-US" sz="1800" u="sng" smtClean="0"/>
              <a:t/>
            </a:r>
            <a:br>
              <a:rPr lang="en-US" sz="1800" u="sng" smtClean="0"/>
            </a:br>
            <a:r>
              <a:rPr lang="en-US" sz="1600" u="sng" smtClean="0"/>
              <a:t>http://www.clker.com/cliparts/7/e/f/a/12389680861121735307boobaloo_Drawing_a_Circle.svg.hipng</a:t>
            </a:r>
            <a:r>
              <a:rPr lang="ru-RU" sz="4000" u="sng" smtClean="0">
                <a:latin typeface="Comic Sans MS" pitchFamily="66" charset="0"/>
              </a:rPr>
              <a:t/>
            </a:r>
            <a:br>
              <a:rPr lang="ru-RU" sz="4000" u="sng" smtClean="0">
                <a:latin typeface="Comic Sans MS" pitchFamily="66" charset="0"/>
              </a:rPr>
            </a:br>
            <a:r>
              <a:rPr lang="en-US" sz="1800" u="sng" smtClean="0">
                <a:cs typeface="Times New Roman" pitchFamily="18" charset="0"/>
              </a:rPr>
              <a:t>http://s41.radikal.ru/i093/0905/37/1754c0194318.png</a:t>
            </a: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  <a:t/>
            </a:r>
            <a:br>
              <a:rPr lang="ru-RU" sz="4000" smtClean="0">
                <a:solidFill>
                  <a:srgbClr val="800080"/>
                </a:solidFill>
                <a:latin typeface="Comic Sans MS" pitchFamily="66" charset="0"/>
              </a:rPr>
            </a:br>
            <a:endParaRPr lang="ru-RU" sz="4000" smtClean="0">
              <a:solidFill>
                <a:srgbClr val="80008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539552" y="404664"/>
            <a:ext cx="82296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solidFill>
                  <a:srgbClr val="604A7B"/>
                </a:solidFill>
                <a:latin typeface="Monotype Corsiva" pitchFamily="66" charset="0"/>
                <a:cs typeface="Calibri" pitchFamily="34" charset="0"/>
              </a:rPr>
              <a:t>Мухачева  Юлия  Вячеславовна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solidFill>
                  <a:srgbClr val="604A7B"/>
                </a:solidFill>
                <a:latin typeface="Monotype Corsiva" pitchFamily="66" charset="0"/>
                <a:cs typeface="Calibri" pitchFamily="34" charset="0"/>
              </a:rPr>
              <a:t>учитель начальных классов 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solidFill>
                  <a:srgbClr val="604A7B"/>
                </a:solidFill>
                <a:latin typeface="Monotype Corsiva" pitchFamily="66" charset="0"/>
                <a:cs typeface="Calibri" pitchFamily="34" charset="0"/>
              </a:rPr>
              <a:t>ГОУ  СОШ  №1055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solidFill>
                  <a:srgbClr val="604A7B"/>
                </a:solidFill>
                <a:latin typeface="Monotype Corsiva" pitchFamily="66" charset="0"/>
                <a:cs typeface="Calibri" pitchFamily="34" charset="0"/>
              </a:rPr>
              <a:t>г. Москвы</a:t>
            </a:r>
          </a:p>
          <a:p>
            <a:pPr algn="ctr"/>
            <a:endParaRPr lang="ru-RU" sz="3200" i="1" cap="none" dirty="0" smtClean="0">
              <a:ln/>
              <a:solidFill>
                <a:srgbClr val="002060"/>
              </a:solidFill>
              <a:effectLst/>
              <a:latin typeface="Monotype Corsiva" pitchFamily="66" charset="0"/>
            </a:endParaRPr>
          </a:p>
          <a:p>
            <a:pPr algn="ctr"/>
            <a:r>
              <a:rPr lang="ru-RU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  <a:t>Идея  работы: </a:t>
            </a:r>
            <a:br>
              <a:rPr lang="ru-RU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en-US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  <a:t>http://stranamasterov.ru/</a:t>
            </a:r>
            <a:endParaRPr lang="ru-RU" sz="3200" i="1" cap="none" dirty="0" smtClean="0">
              <a:ln/>
              <a:solidFill>
                <a:srgbClr val="002060"/>
              </a:solidFill>
              <a:effectLst/>
              <a:latin typeface="Monotype Corsiva" pitchFamily="66" charset="0"/>
            </a:endParaRPr>
          </a:p>
          <a:p>
            <a:pPr algn="ctr"/>
            <a:endParaRPr lang="ru-RU" sz="3200" i="1" cap="none" dirty="0" smtClean="0">
              <a:ln/>
              <a:solidFill>
                <a:srgbClr val="002060"/>
              </a:solidFill>
              <a:effectLst/>
              <a:latin typeface="Monotype Corsiva" pitchFamily="66" charset="0"/>
            </a:endParaRPr>
          </a:p>
          <a:p>
            <a:pPr algn="ctr"/>
            <a:r>
              <a:rPr lang="ru-RU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  <a:t>Размещение  презентации  на  сайте:</a:t>
            </a:r>
            <a:br>
              <a:rPr lang="ru-RU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</a:rPr>
            </a:br>
            <a:r>
              <a:rPr lang="en-US" sz="3200" i="1" cap="none" dirty="0" smtClean="0">
                <a:ln/>
                <a:solidFill>
                  <a:srgbClr val="002060"/>
                </a:solidFill>
                <a:effectLst/>
                <a:latin typeface="Monotype Corsiva" pitchFamily="66" charset="0"/>
                <a:hlinkClick r:id="rId2"/>
              </a:rPr>
              <a:t>http://mukhacheva.ucoz.ru/</a:t>
            </a:r>
            <a:endParaRPr lang="ru-RU" sz="3200" dirty="0">
              <a:solidFill>
                <a:srgbClr val="002060"/>
              </a:solidFill>
              <a:latin typeface="Monotype Corsiva" pitchFamily="66" charset="0"/>
              <a:cs typeface="Calibri" pitchFamily="34" charset="0"/>
            </a:endParaRPr>
          </a:p>
          <a:p>
            <a:pPr marL="457200" indent="-273050"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Char char=""/>
            </a:pPr>
            <a:endParaRPr lang="ru-RU" sz="3200" dirty="0">
              <a:solidFill>
                <a:srgbClr val="604A7B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0"/>
            <a:ext cx="9001156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тогда нас не было на свете,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с Победой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домой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пришли.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Солдаты Мая,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 вам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навеки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всей земли,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от всей земли!</a:t>
            </a:r>
            <a:endParaRPr lang="ru-RU" sz="4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 advTm="20219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0"/>
            <a:ext cx="9001156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Благодарим, солдаты, вас</a:t>
            </a:r>
            <a:b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жизнь, за детство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весну,</a:t>
            </a:r>
            <a:b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тишину,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мирный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дом,</a:t>
            </a:r>
            <a:b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мир,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 котором мы живем!</a:t>
            </a:r>
            <a:endParaRPr lang="ru-RU" sz="5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 advTm="20235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5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7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2" name="Рисунок 21" descr="http://stranamasterov.ru/files/imagecache/orig_with_logo/i1002/Izobrazhenie_894.jpg"/>
          <p:cNvPicPr/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214282" y="285728"/>
            <a:ext cx="4071966" cy="5500726"/>
          </a:xfrm>
          <a:prstGeom prst="round2DiagRect">
            <a:avLst>
              <a:gd name="adj1" fmla="val 35688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Мастер-класс, Открытка Аппликация: Открытки для ветеранов Бумага, Бумага гофрированная 23 февраля, День победы. Фото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00108"/>
            <a:ext cx="4572032" cy="364333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40984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214290"/>
            <a:ext cx="8715436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Лист  цветного  картона  складываем  по  длине  пополам  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571625" y="1357313"/>
            <a:ext cx="5572125" cy="31432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Выгнутая влево стрелка 31"/>
          <p:cNvSpPr/>
          <p:nvPr/>
        </p:nvSpPr>
        <p:spPr>
          <a:xfrm>
            <a:off x="428625" y="2500313"/>
            <a:ext cx="1089025" cy="1643062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214282" y="357166"/>
            <a:ext cx="8715436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 шаблону  обвести  и  вырезать  по  намеченным  линиям  основу  открытки – цифру 9</a:t>
            </a:r>
          </a:p>
        </p:txBody>
      </p:sp>
      <p:sp>
        <p:nvSpPr>
          <p:cNvPr id="72" name="Параллелограмм 71"/>
          <p:cNvSpPr/>
          <p:nvPr/>
        </p:nvSpPr>
        <p:spPr>
          <a:xfrm rot="5400000" flipV="1">
            <a:off x="2574925" y="211138"/>
            <a:ext cx="3851275" cy="4000500"/>
          </a:xfrm>
          <a:prstGeom prst="parallelogram">
            <a:avLst>
              <a:gd name="adj" fmla="val 971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2500313" y="714375"/>
            <a:ext cx="4000500" cy="50006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1785918" y="500042"/>
            <a:ext cx="714380" cy="5509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сгиб</a:t>
            </a:r>
          </a:p>
        </p:txBody>
      </p:sp>
      <p:pic>
        <p:nvPicPr>
          <p:cNvPr id="74" name="Содержимое 20" descr="сканирование00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57438" y="571500"/>
            <a:ext cx="4278312" cy="5003800"/>
          </a:xfrm>
        </p:spPr>
      </p:pic>
      <p:sp>
        <p:nvSpPr>
          <p:cNvPr id="75" name="Полилиния 74"/>
          <p:cNvSpPr/>
          <p:nvPr/>
        </p:nvSpPr>
        <p:spPr>
          <a:xfrm>
            <a:off x="2530475" y="714375"/>
            <a:ext cx="676275" cy="588963"/>
          </a:xfrm>
          <a:custGeom>
            <a:avLst/>
            <a:gdLst>
              <a:gd name="connsiteX0" fmla="*/ 0 w 676405"/>
              <a:gd name="connsiteY0" fmla="*/ 588723 h 588723"/>
              <a:gd name="connsiteX1" fmla="*/ 62630 w 676405"/>
              <a:gd name="connsiteY1" fmla="*/ 388306 h 588723"/>
              <a:gd name="connsiteX2" fmla="*/ 187890 w 676405"/>
              <a:gd name="connsiteY2" fmla="*/ 263046 h 588723"/>
              <a:gd name="connsiteX3" fmla="*/ 463463 w 676405"/>
              <a:gd name="connsiteY3" fmla="*/ 75156 h 588723"/>
              <a:gd name="connsiteX4" fmla="*/ 638827 w 676405"/>
              <a:gd name="connsiteY4" fmla="*/ 25052 h 588723"/>
              <a:gd name="connsiteX5" fmla="*/ 676405 w 676405"/>
              <a:gd name="connsiteY5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405" h="588723">
                <a:moveTo>
                  <a:pt x="0" y="588723"/>
                </a:moveTo>
                <a:cubicBezTo>
                  <a:pt x="15657" y="515654"/>
                  <a:pt x="31315" y="442586"/>
                  <a:pt x="62630" y="388306"/>
                </a:cubicBezTo>
                <a:cubicBezTo>
                  <a:pt x="93945" y="334027"/>
                  <a:pt x="121085" y="315238"/>
                  <a:pt x="187890" y="263046"/>
                </a:cubicBezTo>
                <a:cubicBezTo>
                  <a:pt x="254695" y="210854"/>
                  <a:pt x="388307" y="114822"/>
                  <a:pt x="463463" y="75156"/>
                </a:cubicBezTo>
                <a:cubicBezTo>
                  <a:pt x="538619" y="35490"/>
                  <a:pt x="603337" y="37578"/>
                  <a:pt x="638827" y="25052"/>
                </a:cubicBezTo>
                <a:cubicBezTo>
                  <a:pt x="674317" y="12526"/>
                  <a:pt x="675361" y="6263"/>
                  <a:pt x="676405" y="0"/>
                </a:cubicBezTo>
              </a:path>
            </a:pathLst>
          </a:cu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Полилиния 75"/>
          <p:cNvSpPr/>
          <p:nvPr/>
        </p:nvSpPr>
        <p:spPr>
          <a:xfrm rot="5228542">
            <a:off x="5893594" y="708819"/>
            <a:ext cx="571500" cy="614362"/>
          </a:xfrm>
          <a:custGeom>
            <a:avLst/>
            <a:gdLst>
              <a:gd name="connsiteX0" fmla="*/ 0 w 676405"/>
              <a:gd name="connsiteY0" fmla="*/ 588723 h 588723"/>
              <a:gd name="connsiteX1" fmla="*/ 62630 w 676405"/>
              <a:gd name="connsiteY1" fmla="*/ 388306 h 588723"/>
              <a:gd name="connsiteX2" fmla="*/ 187890 w 676405"/>
              <a:gd name="connsiteY2" fmla="*/ 263046 h 588723"/>
              <a:gd name="connsiteX3" fmla="*/ 463463 w 676405"/>
              <a:gd name="connsiteY3" fmla="*/ 75156 h 588723"/>
              <a:gd name="connsiteX4" fmla="*/ 638827 w 676405"/>
              <a:gd name="connsiteY4" fmla="*/ 25052 h 588723"/>
              <a:gd name="connsiteX5" fmla="*/ 676405 w 676405"/>
              <a:gd name="connsiteY5" fmla="*/ 0 h 58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6405" h="588723">
                <a:moveTo>
                  <a:pt x="0" y="588723"/>
                </a:moveTo>
                <a:cubicBezTo>
                  <a:pt x="15657" y="515654"/>
                  <a:pt x="31315" y="442586"/>
                  <a:pt x="62630" y="388306"/>
                </a:cubicBezTo>
                <a:cubicBezTo>
                  <a:pt x="93945" y="334027"/>
                  <a:pt x="121085" y="315238"/>
                  <a:pt x="187890" y="263046"/>
                </a:cubicBezTo>
                <a:cubicBezTo>
                  <a:pt x="254695" y="210854"/>
                  <a:pt x="388307" y="114822"/>
                  <a:pt x="463463" y="75156"/>
                </a:cubicBezTo>
                <a:cubicBezTo>
                  <a:pt x="538619" y="35490"/>
                  <a:pt x="603337" y="37578"/>
                  <a:pt x="638827" y="25052"/>
                </a:cubicBezTo>
                <a:cubicBezTo>
                  <a:pt x="674317" y="12526"/>
                  <a:pt x="675361" y="6263"/>
                  <a:pt x="676405" y="0"/>
                </a:cubicBezTo>
              </a:path>
            </a:pathLst>
          </a:cu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Правая круглая скобка 76"/>
          <p:cNvSpPr/>
          <p:nvPr/>
        </p:nvSpPr>
        <p:spPr>
          <a:xfrm rot="5400000">
            <a:off x="3515519" y="2199481"/>
            <a:ext cx="612775" cy="2500313"/>
          </a:xfrm>
          <a:prstGeom prst="rightBracket">
            <a:avLst>
              <a:gd name="adj" fmla="val 88211"/>
            </a:avLst>
          </a:pr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Месяц 77"/>
          <p:cNvSpPr/>
          <p:nvPr/>
        </p:nvSpPr>
        <p:spPr>
          <a:xfrm rot="7804091">
            <a:off x="4522787" y="3076576"/>
            <a:ext cx="1038225" cy="914400"/>
          </a:xfrm>
          <a:prstGeom prst="moon">
            <a:avLst>
              <a:gd name="adj" fmla="val 7971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Правая круглая скобка 78"/>
          <p:cNvSpPr/>
          <p:nvPr/>
        </p:nvSpPr>
        <p:spPr>
          <a:xfrm>
            <a:off x="4643438" y="3714750"/>
            <a:ext cx="142875" cy="700088"/>
          </a:xfrm>
          <a:prstGeom prst="rightBracket">
            <a:avLst>
              <a:gd name="adj" fmla="val 88211"/>
            </a:avLst>
          </a:pr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Правая круглая скобка 79"/>
          <p:cNvSpPr/>
          <p:nvPr/>
        </p:nvSpPr>
        <p:spPr>
          <a:xfrm rot="5400000">
            <a:off x="4107657" y="3750468"/>
            <a:ext cx="285750" cy="1071563"/>
          </a:xfrm>
          <a:prstGeom prst="rightBracket">
            <a:avLst>
              <a:gd name="adj" fmla="val 88211"/>
            </a:avLst>
          </a:pr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2500313" y="4143375"/>
            <a:ext cx="1214437" cy="1588"/>
          </a:xfrm>
          <a:prstGeom prst="line">
            <a:avLst/>
          </a:pr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авая круглая скобка 81"/>
          <p:cNvSpPr/>
          <p:nvPr/>
        </p:nvSpPr>
        <p:spPr>
          <a:xfrm rot="5400000">
            <a:off x="4179094" y="3220244"/>
            <a:ext cx="612775" cy="3887787"/>
          </a:xfrm>
          <a:prstGeom prst="rightBracket">
            <a:avLst>
              <a:gd name="adj" fmla="val 88211"/>
            </a:avLst>
          </a:prstGeom>
          <a:ln w="136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428875" y="1285875"/>
            <a:ext cx="142875" cy="192881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2428875" y="4143375"/>
            <a:ext cx="142875" cy="10001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5" name="Стрелка вниз 84"/>
          <p:cNvSpPr/>
          <p:nvPr/>
        </p:nvSpPr>
        <p:spPr>
          <a:xfrm rot="5957992">
            <a:off x="3672682" y="1724819"/>
            <a:ext cx="125412" cy="2336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Стрелка вниз 85"/>
          <p:cNvSpPr/>
          <p:nvPr/>
        </p:nvSpPr>
        <p:spPr>
          <a:xfrm rot="3376121">
            <a:off x="3652838" y="2546350"/>
            <a:ext cx="176212" cy="269398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5000625" y="1785938"/>
            <a:ext cx="2428875" cy="2414587"/>
          </a:xfrm>
          <a:prstGeom prst="ellipse">
            <a:avLst/>
          </a:prstGeom>
          <a:solidFill>
            <a:schemeClr val="bg1"/>
          </a:solidFill>
          <a:ln w="2127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8" name="Picture 5" descr="http://s40.radikal.ru/i090/1008/d1/9c882238ad25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214563"/>
            <a:ext cx="10525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9" name="Прямая соединительная линия 88"/>
          <p:cNvCxnSpPr/>
          <p:nvPr/>
        </p:nvCxnSpPr>
        <p:spPr>
          <a:xfrm>
            <a:off x="5214938" y="2286000"/>
            <a:ext cx="1928812" cy="1357313"/>
          </a:xfrm>
          <a:prstGeom prst="line">
            <a:avLst/>
          </a:prstGeom>
          <a:ln w="215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H="1" flipV="1">
            <a:off x="5392737" y="2247901"/>
            <a:ext cx="1789113" cy="1573212"/>
          </a:xfrm>
          <a:prstGeom prst="line">
            <a:avLst/>
          </a:prstGeom>
          <a:ln w="2159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4"/>
          <p:cNvGrpSpPr/>
          <p:nvPr/>
        </p:nvGrpSpPr>
        <p:grpSpPr>
          <a:xfrm>
            <a:off x="285720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5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1" grpId="1" animBg="1"/>
      <p:bldP spid="32" grpId="0" animBg="1"/>
      <p:bldP spid="32" grpId="1" animBg="1"/>
      <p:bldP spid="69" grpId="0" animBg="1"/>
      <p:bldP spid="72" grpId="0" animBg="1"/>
      <p:bldP spid="71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4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тогда нас не было на свете,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в военной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буре огневой,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Судьбу решая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будущих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столетий,</a:t>
            </a:r>
            <a:b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бой вели,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священный бой!</a:t>
            </a:r>
            <a:endParaRPr lang="ru-RU" sz="4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med" advTm="20266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7" name="Рисунок 26" descr="Мастер-класс Аппликация: Объёмная гвоздика.МК Бумага, Бумага гофрированная 23 февраля, День победы. Фото 1"/>
          <p:cNvPicPr/>
          <p:nvPr/>
        </p:nvPicPr>
        <p:blipFill>
          <a:blip r:embed="rId2" cstate="print">
            <a:lum bright="20000" contrast="30000"/>
          </a:blip>
          <a:srcRect/>
          <a:stretch>
            <a:fillRect/>
          </a:stretch>
        </p:blipFill>
        <p:spPr bwMode="auto">
          <a:xfrm rot="5400000">
            <a:off x="-428661" y="1357299"/>
            <a:ext cx="5143538" cy="32861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4000496" y="214290"/>
            <a:ext cx="4643470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 букета  делаем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 гвоздики</a:t>
            </a:r>
          </a:p>
        </p:txBody>
      </p:sp>
    </p:spTree>
  </p:cSld>
  <p:clrMapOvr>
    <a:masterClrMapping/>
  </p:clrMapOvr>
  <p:transition spd="med" advTm="9953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4"/>
          <p:cNvGrpSpPr/>
          <p:nvPr/>
        </p:nvGrpSpPr>
        <p:grpSpPr>
          <a:xfrm>
            <a:off x="214282" y="5786454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2" name="Рисунок 11" descr="Мастер-класс Аппликация: Объёмная гвоздика.МК Бумага, Бумага гофрированная 23 февраля, День победы. Фото 3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85720" y="1357298"/>
            <a:ext cx="3714776" cy="36433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 rot="10800000" flipV="1">
            <a:off x="214282" y="357167"/>
            <a:ext cx="878687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Для  1  гвоздики      </a:t>
            </a:r>
          </a:p>
          <a:p>
            <a:pPr>
              <a:defRPr/>
            </a:pP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вырежьте                </a:t>
            </a:r>
          </a:p>
          <a:p>
            <a:pPr>
              <a:defRPr/>
            </a:pP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из салфетки </a:t>
            </a:r>
          </a:p>
          <a:p>
            <a:pPr algn="ctr">
              <a:defRPr/>
            </a:pP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4-5 кругов                         </a:t>
            </a:r>
          </a:p>
          <a:p>
            <a:pPr algn="ctr">
              <a:defRPr/>
            </a:pP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диаметром 6 см</a:t>
            </a:r>
            <a:r>
              <a:rPr lang="ru-RU" sz="6600" b="1" dirty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14313" y="285750"/>
            <a:ext cx="8715375" cy="62865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16"/>
          <p:cNvGrpSpPr/>
          <p:nvPr/>
        </p:nvGrpSpPr>
        <p:grpSpPr>
          <a:xfrm>
            <a:off x="214282" y="5857892"/>
            <a:ext cx="8715436" cy="785818"/>
            <a:chOff x="500034" y="357166"/>
            <a:chExt cx="8072494" cy="1071570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18" name="Прямоугольник 16"/>
            <p:cNvSpPr/>
            <p:nvPr/>
          </p:nvSpPr>
          <p:spPr>
            <a:xfrm>
              <a:off x="500034" y="357166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рямоугольник 17"/>
            <p:cNvSpPr/>
            <p:nvPr/>
          </p:nvSpPr>
          <p:spPr>
            <a:xfrm>
              <a:off x="500034" y="571480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рямоугольник 18"/>
            <p:cNvSpPr/>
            <p:nvPr/>
          </p:nvSpPr>
          <p:spPr>
            <a:xfrm>
              <a:off x="500034" y="785794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рямоугольник 19"/>
            <p:cNvSpPr/>
            <p:nvPr/>
          </p:nvSpPr>
          <p:spPr>
            <a:xfrm>
              <a:off x="500034" y="1000108"/>
              <a:ext cx="8072494" cy="214314"/>
            </a:xfrm>
            <a:prstGeom prst="roundRect">
              <a:avLst/>
            </a:prstGeom>
            <a:solidFill>
              <a:srgbClr val="DB8513">
                <a:alpha val="7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Прямоугольник 20"/>
            <p:cNvSpPr/>
            <p:nvPr/>
          </p:nvSpPr>
          <p:spPr>
            <a:xfrm>
              <a:off x="500034" y="1214422"/>
              <a:ext cx="8072494" cy="214314"/>
            </a:xfrm>
            <a:prstGeom prst="round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6151" name="Picture 7" descr="Картинка 12 из 1106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642938"/>
            <a:ext cx="3071813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http://www.relight.ru/private/relight/shop_load/452/140060-00_.jpg"/>
          <p:cNvPicPr>
            <a:picLocks noChangeAspect="1" noChangeArrowheads="1"/>
          </p:cNvPicPr>
          <p:nvPr/>
        </p:nvPicPr>
        <p:blipFill>
          <a:blip r:embed="rId5" cstate="print">
            <a:lum bright="20000" contrast="30000"/>
          </a:blip>
          <a:srcRect/>
          <a:stretch>
            <a:fillRect/>
          </a:stretch>
        </p:blipFill>
        <p:spPr bwMode="auto">
          <a:xfrm>
            <a:off x="1143000" y="4429125"/>
            <a:ext cx="378618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1071538" y="4286256"/>
            <a:ext cx="75693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0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500430" y="4286256"/>
            <a:ext cx="75693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28" name="Овал 27"/>
          <p:cNvSpPr/>
          <p:nvPr/>
        </p:nvSpPr>
        <p:spPr>
          <a:xfrm>
            <a:off x="6143625" y="5000625"/>
            <a:ext cx="252413" cy="2524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" name="Picture 5" descr="Картинка 9 из 1106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3" y="428625"/>
            <a:ext cx="378618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</p:bldLst>
  </p:timing>
</p:sld>
</file>

<file path=ppt/theme/theme1.xml><?xml version="1.0" encoding="utf-8"?>
<a:theme xmlns:a="http://schemas.openxmlformats.org/drawingml/2006/main" name="CSC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36BB23-7A4B-4EAC-B9A4-B7A66B5A88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CSC22</Template>
  <TotalTime>557</TotalTime>
  <Words>199</Words>
  <Application>Microsoft Office PowerPoint</Application>
  <PresentationFormat>Экран (4:3)</PresentationFormat>
  <Paragraphs>71</Paragraphs>
  <Slides>22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Comic Sans MS</vt:lpstr>
      <vt:lpstr>Monotype Corsiva</vt:lpstr>
      <vt:lpstr>Wingdings 2</vt:lpstr>
      <vt:lpstr>CSC22</vt:lpstr>
      <vt:lpstr>9 МАЯ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                                  Источники:    http://stranamasterov.ru/user/9321 http://stranamasterov.ru/node/66031 http://stranamasterov.ru/node/66031 http://stranamasterov.ru/node/55744 http://stranamasterov.ru/node/49819 http://stranamasterov.ru/node/70460 http://www.clker.com/cliparts/7/e/f/a/12389680861121735307boobaloo_Drawing_a_Circle.svg.hipng http://s41.radikal.ru/i093/0905/37/1754c0194318.png    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</dc:title>
  <dc:creator>User</dc:creator>
  <cp:lastModifiedBy>User</cp:lastModifiedBy>
  <cp:revision>75</cp:revision>
  <dcterms:created xsi:type="dcterms:W3CDTF">2011-04-12T14:27:10Z</dcterms:created>
  <dcterms:modified xsi:type="dcterms:W3CDTF">2011-11-27T07:04:16Z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TC030009538</vt:lpwstr>
  </property>
</Properties>
</file>